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70" r:id="rId4"/>
    <p:sldId id="271" r:id="rId5"/>
    <p:sldId id="273" r:id="rId6"/>
    <p:sldId id="272" r:id="rId7"/>
    <p:sldId id="257" r:id="rId8"/>
    <p:sldId id="258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982"/>
  </p:normalViewPr>
  <p:slideViewPr>
    <p:cSldViewPr snapToGrid="0" snapToObjects="1">
      <p:cViewPr varScale="1">
        <p:scale>
          <a:sx n="112" d="100"/>
          <a:sy n="112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C6F2B-506C-8A40-9A7A-29F90101589A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90CF1-46B4-BA4B-BC5A-DC6EC8C58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1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 1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0CF1-46B4-BA4B-BC5A-DC6EC8C58C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8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849EA-540B-6643-9ED2-F4FAF6643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28B02-1FBE-6844-801A-B20FFD6FC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F485D-166B-E848-A2AA-854DE993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9A30-636E-3348-A69B-A14EB3A1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BF8F5-3630-714C-AD5D-74B20812D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3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0CD7-1225-5943-B74A-9AE856C8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1BC58-584E-D543-8619-AD0C4D21A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E52F-1E27-CE40-BE6A-6C305795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913DB-B01C-D644-AE02-3A9CB5B1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F547E-F667-004D-8AC1-06372671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0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AA90B2-124B-C540-97DB-14DDB619A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70BED-F715-B14C-8340-2390AAC80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AD451-7AEF-F343-8FFF-73638D30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20742-EA18-124C-AA33-245353E8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F0788-59A3-294A-BAE0-8B3B4571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6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86FF-9105-4247-84D5-9194B818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3A9B1-86BC-0848-A234-EB6167D5D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E21D4-623C-F34F-A149-E3AAEFE6B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0528A-00F5-DF44-9EFD-516D5FA28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D83E-BDF3-2D44-BB96-69DCEA3A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651B-2D53-0A4F-8D54-FD359ACF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4766E-D6E6-8442-8931-7E874F87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8D185-2834-3D4D-9A21-8D6861DD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A9D11-0C80-0247-973E-CB4F500C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D883D-D3A7-334F-8F9F-DF587DCA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3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B9CF-3B99-164E-992C-0C4E83D8E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17751-5D7F-9F40-B762-7B9F0BA3D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A2F35-A3D5-4040-9B1A-FE4DD7F5C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23298-AE57-264B-86D0-92C0CA57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299BB-8C8D-A648-A154-094DB879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CFF61-E9EA-4E46-8368-902EC8AF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4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7B6A-F276-7846-9245-17EA195E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675B2-2289-3248-BC39-E895A88AE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61E1E-F140-8445-B6D8-964549781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36CBB-7DE4-DC4A-B083-7D1716BC8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37DC3-8E4D-E741-9DF3-8E27AEF97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44F06-962C-2B46-ADF7-461D0751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83A16-CD64-CB48-9312-DC931AA1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274A2B-3EAC-BC4E-AFCD-21ECE04D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1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41E3-BD70-6C47-BCAF-2A66A607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00E5FD-F55C-C045-8017-D1D89220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2CAA9-CCA5-144C-A927-03625413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31939-89BB-034F-9664-46CDA610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06860-870A-734D-825D-BABA5B6B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33A50-753A-B947-BD5D-3A6F37A3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5F06B-1877-3B45-805F-9E17DEE0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5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BC22-90F7-5C43-992D-4D63EC71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A3D92-7481-584F-8A83-35B5BCD01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C14B4-336E-8841-9225-6588F55AC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25536-B97A-2141-9A58-096B04F2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E6458-72A7-FA47-9E02-EC763112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9B839-41B8-374F-944F-49E6A93D0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2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DFCD-6723-AA41-8A91-5AFBBDF2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EFFD22-EAAC-5C47-B2A5-928ACFFDF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DFC59-5999-9B48-BBF5-CE0719552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D0722-51F7-5F4F-97D3-AF1C554B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E96CE-295C-624A-B5AC-573B9950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346BB-D7DB-FE43-9176-8D77AA8D6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7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DC8AA-FE78-B344-8C84-C8931D51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0EF7B-65DC-5241-BE7E-BCD7CBDD3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561-1810-BE44-BEA2-29450FB8C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FAF03-834D-F64F-964E-BB4B3C08A80C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C5CB3-5FE6-5148-91C0-0503F10D2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11BD1-2D00-9840-8C12-35854E5AD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EDC28-4665-534C-8B03-5B496FCF8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5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alpha val="60000"/>
              </a:schemeClr>
            </a:gs>
            <a:gs pos="100000">
              <a:schemeClr val="accent2"/>
            </a:gs>
            <a:gs pos="95000">
              <a:schemeClr val="accent2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1290-6681-754E-B730-8FFAEA7F9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030" y="185194"/>
            <a:ext cx="10451940" cy="2245489"/>
          </a:xfrm>
        </p:spPr>
        <p:txBody>
          <a:bodyPr>
            <a:normAutofit/>
          </a:bodyPr>
          <a:lstStyle/>
          <a:p>
            <a:r>
              <a:rPr lang="en-US" sz="6600" b="1" dirty="0"/>
              <a:t>Exoplanet Classification using Data Mining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00152-DD8C-0641-90DA-E9DFCCF47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86244"/>
            <a:ext cx="9144000" cy="41605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800" b="1" dirty="0">
                <a:cs typeface="Times New Roman" panose="02020603050405020304" pitchFamily="18" charset="0"/>
              </a:rPr>
              <a:t>Mohit Doshi</a:t>
            </a:r>
            <a:endParaRPr lang="en-US" sz="500" b="1" dirty="0"/>
          </a:p>
          <a:p>
            <a:pPr>
              <a:lnSpc>
                <a:spcPct val="120000"/>
              </a:lnSpc>
            </a:pPr>
            <a:r>
              <a:rPr lang="en-US" u="sng" dirty="0">
                <a:cs typeface="Times New Roman" panose="02020603050405020304" pitchFamily="18" charset="0"/>
              </a:rPr>
              <a:t>Mentors</a:t>
            </a:r>
            <a:r>
              <a:rPr lang="en-US" dirty="0">
                <a:cs typeface="Times New Roman" panose="02020603050405020304" pitchFamily="18" charset="0"/>
              </a:rPr>
              <a:t>: Dr. Huan Liu, Kaize Ding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Times New Roman" panose="02020603050405020304" pitchFamily="18" charset="0"/>
              </a:rPr>
              <a:t>School of Computing, Informatics and Decision Systems Engineering</a:t>
            </a:r>
          </a:p>
          <a:p>
            <a:pPr>
              <a:lnSpc>
                <a:spcPct val="120000"/>
              </a:lnSpc>
            </a:pPr>
            <a:r>
              <a:rPr lang="en-US" b="1" dirty="0">
                <a:cs typeface="Times New Roman" panose="02020603050405020304" pitchFamily="18" charset="0"/>
              </a:rPr>
              <a:t>Arizona State University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Times New Roman" panose="02020603050405020304" pitchFamily="18" charset="0"/>
              </a:rPr>
              <a:t>Arizona Space Grant 2021 Statewide Symposium</a:t>
            </a:r>
          </a:p>
          <a:p>
            <a:pPr>
              <a:lnSpc>
                <a:spcPct val="120000"/>
              </a:lnSpc>
            </a:pPr>
            <a:r>
              <a:rPr lang="en-US" dirty="0">
                <a:cs typeface="Times New Roman" panose="02020603050405020304" pitchFamily="18" charset="0"/>
              </a:rPr>
              <a:t>04/17/2021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57A4-4C61-2840-98DD-1EED36FAE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477" y="5784445"/>
            <a:ext cx="994523" cy="1024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6F17D-C9B5-D241-9FBB-26CCB4D6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774" y="5793128"/>
            <a:ext cx="2210765" cy="1105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81C3A-37A8-7B49-8883-B30329AF9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6" y="5929141"/>
            <a:ext cx="819230" cy="833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E6ACB-6670-9D42-AFD8-8EA8CFEB0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95" y="5833641"/>
            <a:ext cx="1503442" cy="10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9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C994-B32A-3642-AFB9-6660DEBB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8E63-98F3-A24E-BE9D-9FC47E9F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5500" cy="4351338"/>
          </a:xfrm>
        </p:spPr>
        <p:txBody>
          <a:bodyPr>
            <a:normAutofit/>
          </a:bodyPr>
          <a:lstStyle/>
          <a:p>
            <a:r>
              <a:rPr lang="en-US" sz="2200" dirty="0"/>
              <a:t>Exoplanets are planets which orbit a star outside of the Solar system</a:t>
            </a:r>
          </a:p>
          <a:p>
            <a:r>
              <a:rPr lang="en-US" sz="2200" dirty="0"/>
              <a:t>Earth – only known planet with verified presence of life </a:t>
            </a:r>
          </a:p>
          <a:p>
            <a:r>
              <a:rPr lang="en-US" sz="2200" dirty="0"/>
              <a:t>Habitable Planet – One that can sustain life for a significant period of time</a:t>
            </a:r>
          </a:p>
          <a:p>
            <a:r>
              <a:rPr lang="en-US" sz="2200" dirty="0"/>
              <a:t>Objective – Classify exoplanets on the basis of their potential for habitability</a:t>
            </a:r>
          </a:p>
          <a:p>
            <a:r>
              <a:rPr lang="en-US" sz="2200" dirty="0"/>
              <a:t>Data Mining – The process of extracting and discovering patterns in large data sets involving Machine Learning and Statistical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7E3CF-D408-C844-A035-DFD98EE9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430" y="595882"/>
            <a:ext cx="4184839" cy="3405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B1F19-7A1F-BE43-9146-CEE8F1CB0BB7}"/>
              </a:ext>
            </a:extLst>
          </p:cNvPr>
          <p:cNvSpPr txBox="1"/>
          <p:nvPr/>
        </p:nvSpPr>
        <p:spPr>
          <a:xfrm>
            <a:off x="10895214" y="3810693"/>
            <a:ext cx="1520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4"/>
                </a:solidFill>
              </a:rPr>
              <a:t>Via </a:t>
            </a:r>
            <a:r>
              <a:rPr lang="en-US" sz="1100" dirty="0" err="1">
                <a:solidFill>
                  <a:schemeClr val="accent4"/>
                </a:solidFill>
              </a:rPr>
              <a:t>EarthSky</a:t>
            </a:r>
            <a:endParaRPr lang="en-US" sz="1100" dirty="0">
              <a:solidFill>
                <a:schemeClr val="accent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25275-3775-474D-BFC9-C252BDCEA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43" y="4232051"/>
            <a:ext cx="2241612" cy="2279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7B4C29-96EF-CB46-9266-775E01B9C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9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4063-DE52-AB4F-9A5B-3944D14D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>
            <a:normAutofit/>
          </a:bodyPr>
          <a:lstStyle/>
          <a:p>
            <a:r>
              <a:rPr lang="en-US" sz="5400" dirty="0"/>
              <a:t>Data and Approach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568610-721A-8C4C-A107-EA5DE1A06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1903" y="113664"/>
            <a:ext cx="4186115" cy="25952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56FE1-7AC2-534A-BC7F-CD77D4236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2" t="6334" r="6482"/>
          <a:stretch/>
        </p:blipFill>
        <p:spPr>
          <a:xfrm>
            <a:off x="8032409" y="3076455"/>
            <a:ext cx="3805100" cy="269767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184E25-797C-C64A-84E2-FFED0D5CE6A4}"/>
              </a:ext>
            </a:extLst>
          </p:cNvPr>
          <p:cNvSpPr txBox="1">
            <a:spLocks/>
          </p:cNvSpPr>
          <p:nvPr/>
        </p:nvSpPr>
        <p:spPr>
          <a:xfrm>
            <a:off x="838200" y="1342708"/>
            <a:ext cx="6739890" cy="5303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Caltech Exoplanet Archive</a:t>
            </a:r>
            <a:r>
              <a:rPr lang="en-US" sz="2200" baseline="30000" dirty="0">
                <a:solidFill>
                  <a:srgbClr val="FF0000"/>
                </a:solidFill>
              </a:rPr>
              <a:t>[1]</a:t>
            </a:r>
            <a:r>
              <a:rPr lang="en-US" sz="2200" dirty="0"/>
              <a:t> – </a:t>
            </a:r>
            <a:r>
              <a:rPr lang="en-US" sz="2200" b="1" dirty="0"/>
              <a:t>26382</a:t>
            </a:r>
            <a:r>
              <a:rPr lang="en-US" sz="2200" dirty="0"/>
              <a:t> exoplanets and </a:t>
            </a:r>
            <a:r>
              <a:rPr lang="en-US" sz="2200" b="1" dirty="0"/>
              <a:t>300+</a:t>
            </a:r>
            <a:r>
              <a:rPr lang="en-US" sz="2200" dirty="0"/>
              <a:t> columns – imported as CSV</a:t>
            </a:r>
          </a:p>
          <a:p>
            <a:r>
              <a:rPr lang="en-US" sz="2200" dirty="0"/>
              <a:t>87.3% of all exoplanets discovered using  the </a:t>
            </a:r>
            <a:r>
              <a:rPr lang="en-US" sz="2200" i="1" dirty="0"/>
              <a:t>Kepler Telescope </a:t>
            </a:r>
            <a:r>
              <a:rPr lang="en-US" sz="2200" dirty="0"/>
              <a:t>and the </a:t>
            </a:r>
            <a:r>
              <a:rPr lang="en-US" sz="2200" u="sng" dirty="0"/>
              <a:t>Transit method of detection</a:t>
            </a:r>
          </a:p>
          <a:p>
            <a:r>
              <a:rPr lang="en-US" sz="2200" dirty="0"/>
              <a:t>Dataset: Huge and Sparse; many missing fields</a:t>
            </a:r>
          </a:p>
          <a:p>
            <a:r>
              <a:rPr lang="en-US" sz="2200" dirty="0"/>
              <a:t>Identify suitable features for constructing a model – 11 features identified</a:t>
            </a:r>
          </a:p>
          <a:p>
            <a:r>
              <a:rPr lang="en-US" sz="2200" dirty="0"/>
              <a:t>Selected 5 features: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Orbital Period</a:t>
            </a:r>
            <a:r>
              <a:rPr lang="en-US" sz="2200" dirty="0"/>
              <a:t>,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Earth Radius</a:t>
            </a:r>
            <a:r>
              <a:rPr lang="en-US" sz="2200" dirty="0"/>
              <a:t>,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Equilibrium Temperature</a:t>
            </a:r>
            <a:r>
              <a:rPr lang="en-US" sz="2200" dirty="0"/>
              <a:t>,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Stellar Effective Temperature</a:t>
            </a:r>
            <a:r>
              <a:rPr lang="en-US" sz="2200" dirty="0"/>
              <a:t>,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dirty="0"/>
              <a:t>and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 Stellar Radius </a:t>
            </a:r>
          </a:p>
          <a:p>
            <a:r>
              <a:rPr lang="en-US" sz="2200" dirty="0"/>
              <a:t>Training Data: </a:t>
            </a:r>
            <a:r>
              <a:rPr lang="en-US" sz="2200" b="1" dirty="0"/>
              <a:t>52</a:t>
            </a:r>
            <a:r>
              <a:rPr lang="en-US" sz="2200" dirty="0"/>
              <a:t> classified habitable and </a:t>
            </a:r>
            <a:r>
              <a:rPr lang="en-US" sz="2200" b="1" dirty="0"/>
              <a:t>1294</a:t>
            </a:r>
            <a:r>
              <a:rPr lang="en-US" sz="2200" dirty="0"/>
              <a:t> classified non-habitable from a 2017 study</a:t>
            </a:r>
            <a:r>
              <a:rPr lang="en-US" sz="2200" baseline="30000" dirty="0">
                <a:solidFill>
                  <a:srgbClr val="FF0000"/>
                </a:solidFill>
              </a:rPr>
              <a:t>[2]</a:t>
            </a:r>
          </a:p>
          <a:p>
            <a:r>
              <a:rPr lang="en-US" sz="2200" dirty="0"/>
              <a:t>Test Data: </a:t>
            </a:r>
            <a:r>
              <a:rPr lang="en-US" sz="2200" b="1" dirty="0"/>
              <a:t>1505</a:t>
            </a:r>
            <a:r>
              <a:rPr lang="en-US" sz="2200" dirty="0"/>
              <a:t> planets from Exoplanet Archive (not incl. training data) and corresponding feature sets</a:t>
            </a:r>
          </a:p>
          <a:p>
            <a:r>
              <a:rPr lang="en-US" sz="2200" dirty="0"/>
              <a:t>Python for Development (</a:t>
            </a:r>
            <a:r>
              <a:rPr lang="en-US" sz="2000" i="1" dirty="0" err="1"/>
              <a:t>numpy</a:t>
            </a:r>
            <a:r>
              <a:rPr lang="en-US" sz="2000" i="1" dirty="0"/>
              <a:t>, matplotlib, </a:t>
            </a:r>
            <a:r>
              <a:rPr lang="en-US" sz="2000" i="1" dirty="0" err="1"/>
              <a:t>scikit</a:t>
            </a:r>
            <a:r>
              <a:rPr lang="en-US" sz="2000" i="1" dirty="0"/>
              <a:t>-learn, pandas</a:t>
            </a:r>
            <a:r>
              <a:rPr lang="en-US" sz="2200" dirty="0"/>
              <a:t>) and Machine Learning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5AAF7-337F-B440-85B3-0299488F4F5C}"/>
              </a:ext>
            </a:extLst>
          </p:cNvPr>
          <p:cNvSpPr txBox="1"/>
          <p:nvPr/>
        </p:nvSpPr>
        <p:spPr>
          <a:xfrm>
            <a:off x="8139216" y="10175233"/>
            <a:ext cx="682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Figure 1.1: Exoplanets discovered by Transit Method vs Other Methods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38092-B265-214F-A365-101786E4DA41}"/>
              </a:ext>
            </a:extLst>
          </p:cNvPr>
          <p:cNvSpPr txBox="1"/>
          <p:nvPr/>
        </p:nvSpPr>
        <p:spPr>
          <a:xfrm>
            <a:off x="7937156" y="2754183"/>
            <a:ext cx="3995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Exoplanets discovered by Transit Method vs Other Methods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934B9E-4A27-9848-903E-C721CF24AE0D}"/>
              </a:ext>
            </a:extLst>
          </p:cNvPr>
          <p:cNvSpPr txBox="1"/>
          <p:nvPr/>
        </p:nvSpPr>
        <p:spPr>
          <a:xfrm>
            <a:off x="8032409" y="5819406"/>
            <a:ext cx="3995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Exoplanet Discovery Methods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F97B1F-CF0D-4B4A-94C7-345C41D37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249C-AC99-B547-ACC0-830C7629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815"/>
            <a:ext cx="4865370" cy="766445"/>
          </a:xfrm>
        </p:spPr>
        <p:txBody>
          <a:bodyPr>
            <a:noAutofit/>
          </a:bodyPr>
          <a:lstStyle/>
          <a:p>
            <a:r>
              <a:rPr lang="en-US" sz="54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075F8-27C3-6A46-803C-7D4FC7B8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570"/>
            <a:ext cx="6111240" cy="5532120"/>
          </a:xfrm>
        </p:spPr>
        <p:txBody>
          <a:bodyPr>
            <a:normAutofit lnSpcReduction="10000"/>
          </a:bodyPr>
          <a:lstStyle/>
          <a:p>
            <a:r>
              <a:rPr lang="en-US" sz="2000" u="sng" dirty="0"/>
              <a:t>Approach</a:t>
            </a:r>
            <a:r>
              <a:rPr lang="en-US" sz="2000" dirty="0"/>
              <a:t> – Evaluate Performance of various Machine Learning Classification Models fit on Training data and evaluated on Testing data</a:t>
            </a:r>
          </a:p>
          <a:p>
            <a:r>
              <a:rPr lang="en-US" sz="2000" dirty="0"/>
              <a:t>Labeled Habitable feature sets as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dirty="0"/>
              <a:t> and non-Habitable as </a:t>
            </a:r>
            <a:r>
              <a:rPr lang="en-US" sz="2000" b="1" dirty="0">
                <a:solidFill>
                  <a:srgbClr val="FF0000"/>
                </a:solidFill>
              </a:rPr>
              <a:t>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/>
              <a:t>Linear Regression </a:t>
            </a:r>
            <a:r>
              <a:rPr lang="en-US" sz="2000" dirty="0"/>
              <a:t>– Linear Fit on plotted test data vs. corresponding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/>
              <a:t>Logistic Regression </a:t>
            </a:r>
            <a:r>
              <a:rPr lang="en-US" sz="2000" dirty="0"/>
              <a:t>– More suitable for binary classification, models probability of planet being habitable/non-habitable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/>
              <a:t>Naïve Bayes Classification</a:t>
            </a:r>
            <a:r>
              <a:rPr lang="en-US" sz="2000" dirty="0"/>
              <a:t> – Probabilistic machine learning model based on Bayes Theorem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/>
              <a:t>K-Nearest Neighbors Algorithm</a:t>
            </a:r>
            <a:r>
              <a:rPr lang="en-US" sz="2000" dirty="0"/>
              <a:t> – Supervised machine learning algorithm and preferred classification algorithm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/>
              <a:t>Random Forest Classification </a:t>
            </a:r>
            <a:r>
              <a:rPr lang="en-US" sz="2000" dirty="0"/>
              <a:t>– Robust machine learning algorithm made up of a large number of small decision trees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BC0CC2-3CF6-A64B-AFDF-E85003C8278B}"/>
              </a:ext>
            </a:extLst>
          </p:cNvPr>
          <p:cNvCxnSpPr>
            <a:cxnSpLocks/>
          </p:cNvCxnSpPr>
          <p:nvPr/>
        </p:nvCxnSpPr>
        <p:spPr>
          <a:xfrm>
            <a:off x="6949440" y="1040130"/>
            <a:ext cx="0" cy="5817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12E4C7-DC1F-9E43-81DD-C58C4FACBB11}"/>
              </a:ext>
            </a:extLst>
          </p:cNvPr>
          <p:cNvSpPr txBox="1">
            <a:spLocks/>
          </p:cNvSpPr>
          <p:nvPr/>
        </p:nvSpPr>
        <p:spPr>
          <a:xfrm>
            <a:off x="7345680" y="265271"/>
            <a:ext cx="4655820" cy="204359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" b="1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b="1" u="sng" dirty="0"/>
              <a:t>K-Nearest-Neighbor (KNN) Classifier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Silhouette Score calculation to find optimal K value (was </a:t>
            </a:r>
            <a:r>
              <a:rPr lang="en-US" sz="1800" b="1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Split training data (80:20) into ‘</a:t>
            </a:r>
            <a:r>
              <a:rPr lang="en-US" sz="1800" u="sng" dirty="0">
                <a:solidFill>
                  <a:schemeClr val="bg1"/>
                </a:solidFill>
              </a:rPr>
              <a:t>train</a:t>
            </a:r>
            <a:r>
              <a:rPr lang="en-US" sz="1800" dirty="0">
                <a:solidFill>
                  <a:schemeClr val="bg1"/>
                </a:solidFill>
              </a:rPr>
              <a:t>’ and ‘</a:t>
            </a:r>
            <a:r>
              <a:rPr lang="en-US" sz="1800" u="sng" dirty="0">
                <a:solidFill>
                  <a:schemeClr val="bg1"/>
                </a:solidFill>
              </a:rPr>
              <a:t>test</a:t>
            </a:r>
            <a:r>
              <a:rPr lang="en-US" sz="1800" dirty="0">
                <a:solidFill>
                  <a:schemeClr val="bg1"/>
                </a:solidFill>
              </a:rPr>
              <a:t>’ sets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Compute accuracy of model for different K values (1-40) [was </a:t>
            </a:r>
            <a:r>
              <a:rPr lang="en-US" sz="1800" b="1" dirty="0">
                <a:solidFill>
                  <a:schemeClr val="bg1"/>
                </a:solidFill>
              </a:rPr>
              <a:t>12</a:t>
            </a:r>
            <a:r>
              <a:rPr lang="en-US" sz="1800" dirty="0">
                <a:solidFill>
                  <a:schemeClr val="bg1"/>
                </a:solidFill>
              </a:rPr>
              <a:t>]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Classify the 1505 planets test set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4CC4B-2954-294D-97B9-4D46E0FF9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1" y="10453678"/>
            <a:ext cx="6395996" cy="4017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503389-7435-ED4F-89C9-72349025E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664" y="4419663"/>
            <a:ext cx="3574090" cy="2310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40CAA1-7F96-8E47-AAAD-01C56FED2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709" y="2375599"/>
            <a:ext cx="3051810" cy="1977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4B4F0C-1063-464F-8F2A-1008AD3D3C86}"/>
              </a:ext>
            </a:extLst>
          </p:cNvPr>
          <p:cNvSpPr txBox="1"/>
          <p:nvPr/>
        </p:nvSpPr>
        <p:spPr>
          <a:xfrm>
            <a:off x="7738110" y="2754183"/>
            <a:ext cx="11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Silhouette Score vs. K Values for values 1-20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C39B7-F2E3-F64B-87D9-3677FE77E206}"/>
              </a:ext>
            </a:extLst>
          </p:cNvPr>
          <p:cNvSpPr txBox="1"/>
          <p:nvPr/>
        </p:nvSpPr>
        <p:spPr>
          <a:xfrm>
            <a:off x="10588934" y="4823461"/>
            <a:ext cx="1603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Model Accuracy vs. K values for K-Nearest-Neighbor Algorithm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FABEBC-6C69-7F4A-B5AC-51FEB8DD0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249C-AC99-B547-ACC0-830C7629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" y="216535"/>
            <a:ext cx="5173980" cy="937895"/>
          </a:xfrm>
        </p:spPr>
        <p:txBody>
          <a:bodyPr>
            <a:normAutofit/>
          </a:bodyPr>
          <a:lstStyle/>
          <a:p>
            <a:r>
              <a:rPr lang="en-US" sz="5400" dirty="0"/>
              <a:t>Methods [Contd.]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075F8-27C3-6A46-803C-7D4FC7B8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390" y="1283335"/>
            <a:ext cx="5665470" cy="5132070"/>
          </a:xfrm>
        </p:spPr>
        <p:txBody>
          <a:bodyPr>
            <a:normAutofit/>
          </a:bodyPr>
          <a:lstStyle/>
          <a:p>
            <a:r>
              <a:rPr lang="en-US" sz="2000" dirty="0"/>
              <a:t>Heavily imbalanced dataset (</a:t>
            </a:r>
            <a:r>
              <a:rPr lang="en-US" sz="2000" dirty="0">
                <a:solidFill>
                  <a:schemeClr val="accent2"/>
                </a:solidFill>
              </a:rPr>
              <a:t>non-habitable &gt;&gt;&gt; habitable</a:t>
            </a:r>
            <a:r>
              <a:rPr lang="en-US" sz="2000" dirty="0"/>
              <a:t>) =&gt; Very High reported accuracy but poor model performance</a:t>
            </a:r>
          </a:p>
          <a:p>
            <a:pPr lvl="1"/>
            <a:r>
              <a:rPr lang="en-US" sz="1600" dirty="0"/>
              <a:t>Labeled most planets as non-habitable for KNN Classifier and other selected methods</a:t>
            </a:r>
          </a:p>
          <a:p>
            <a:pPr marL="0" indent="0">
              <a:buNone/>
            </a:pPr>
            <a:endParaRPr lang="en-US" sz="100" dirty="0"/>
          </a:p>
          <a:p>
            <a:r>
              <a:rPr lang="en-US" sz="2000" dirty="0"/>
              <a:t>New Approach =&gt; </a:t>
            </a:r>
            <a:r>
              <a:rPr lang="en-US" sz="2000" b="1" dirty="0"/>
              <a:t>One-Class SVM algorithm model</a:t>
            </a:r>
            <a:r>
              <a:rPr lang="en-US" sz="2000" baseline="30000" dirty="0">
                <a:solidFill>
                  <a:srgbClr val="FF0000"/>
                </a:solidFill>
              </a:rPr>
              <a:t>[3]</a:t>
            </a:r>
          </a:p>
          <a:p>
            <a:pPr lvl="1"/>
            <a:r>
              <a:rPr lang="en-US" sz="1800" b="1" dirty="0"/>
              <a:t>Rectifies</a:t>
            </a:r>
            <a:r>
              <a:rPr lang="en-US" sz="1800" dirty="0"/>
              <a:t> </a:t>
            </a:r>
            <a:r>
              <a:rPr lang="en-US" sz="1800" b="1" dirty="0"/>
              <a:t>imbalance</a:t>
            </a:r>
            <a:r>
              <a:rPr lang="en-US" sz="1800" dirty="0"/>
              <a:t> in training data</a:t>
            </a:r>
          </a:p>
          <a:p>
            <a:pPr lvl="1"/>
            <a:r>
              <a:rPr lang="en-US" sz="1800" dirty="0"/>
              <a:t>Performs a </a:t>
            </a:r>
            <a:r>
              <a:rPr lang="en-US" sz="1800" b="1" dirty="0"/>
              <a:t>50:50</a:t>
            </a:r>
            <a:r>
              <a:rPr lang="en-US" sz="1800" dirty="0"/>
              <a:t> split on training data</a:t>
            </a:r>
          </a:p>
          <a:p>
            <a:pPr lvl="1"/>
            <a:r>
              <a:rPr lang="en-US" sz="1800" dirty="0"/>
              <a:t>Fits the model to the </a:t>
            </a:r>
            <a:r>
              <a:rPr lang="en-US" sz="1800" u="sng" dirty="0"/>
              <a:t>majority class</a:t>
            </a:r>
            <a:r>
              <a:rPr lang="en-US" sz="1800" dirty="0"/>
              <a:t> (non-habitable planets)</a:t>
            </a:r>
          </a:p>
          <a:p>
            <a:pPr lvl="1"/>
            <a:r>
              <a:rPr lang="en-US" sz="1800" dirty="0"/>
              <a:t>Detects outliers (habitable planets) in the test set (other 50%) and labels them as </a:t>
            </a:r>
            <a:r>
              <a:rPr lang="en-US" sz="1800" b="1" dirty="0"/>
              <a:t>-1</a:t>
            </a:r>
          </a:p>
          <a:p>
            <a:pPr lvl="1"/>
            <a:r>
              <a:rPr lang="en-US" sz="1800" dirty="0"/>
              <a:t>Calculate f-score for SVM model</a:t>
            </a:r>
          </a:p>
          <a:p>
            <a:pPr lvl="1"/>
            <a:r>
              <a:rPr lang="en-US" sz="1800" u="sng" dirty="0"/>
              <a:t>Evaluate model on 1505 planets test set</a:t>
            </a:r>
          </a:p>
          <a:p>
            <a:r>
              <a:rPr lang="en-US" sz="2200" dirty="0"/>
              <a:t>More “realistic” results but lower accuracy</a:t>
            </a:r>
          </a:p>
          <a:p>
            <a:pPr lvl="1"/>
            <a:endParaRPr lang="en-US" sz="18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4E5EFC-1C98-BD4B-ABF4-AC0A0C72FCD9}"/>
              </a:ext>
            </a:extLst>
          </p:cNvPr>
          <p:cNvSpPr/>
          <p:nvPr/>
        </p:nvSpPr>
        <p:spPr>
          <a:xfrm>
            <a:off x="7669530" y="281305"/>
            <a:ext cx="2514600" cy="800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Initialize One-Class SVM model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25BD-8FBA-1742-A90D-91E2231E4FB8}"/>
              </a:ext>
            </a:extLst>
          </p:cNvPr>
          <p:cNvSpPr/>
          <p:nvPr/>
        </p:nvSpPr>
        <p:spPr>
          <a:xfrm>
            <a:off x="7669530" y="1348105"/>
            <a:ext cx="2514600" cy="800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Define outlier detection model with chosen hyperparameter value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48A11C-679F-6B4F-8F52-555BF24D83EA}"/>
              </a:ext>
            </a:extLst>
          </p:cNvPr>
          <p:cNvSpPr/>
          <p:nvPr/>
        </p:nvSpPr>
        <p:spPr>
          <a:xfrm>
            <a:off x="7669530" y="2414905"/>
            <a:ext cx="2514600" cy="800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Perform 50:50 train-test-split on Exoplanet Archive training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424D46-6F92-DC42-BB3C-18EB536A4EB9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8926830" y="1081405"/>
            <a:ext cx="0" cy="26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A66A0C-554C-A548-B3D3-2411E32EA787}"/>
              </a:ext>
            </a:extLst>
          </p:cNvPr>
          <p:cNvCxnSpPr>
            <a:cxnSpLocks/>
          </p:cNvCxnSpPr>
          <p:nvPr/>
        </p:nvCxnSpPr>
        <p:spPr>
          <a:xfrm>
            <a:off x="8926830" y="2148205"/>
            <a:ext cx="0" cy="26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4F6985-6A66-374D-9CDC-612D2F985A43}"/>
              </a:ext>
            </a:extLst>
          </p:cNvPr>
          <p:cNvSpPr/>
          <p:nvPr/>
        </p:nvSpPr>
        <p:spPr>
          <a:xfrm>
            <a:off x="7669530" y="3481705"/>
            <a:ext cx="2514600" cy="800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Detect outliers in test set and reassign values to -1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5B4423-D5D3-5F41-99B6-BFD26FDA8FEF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8926830" y="3215005"/>
            <a:ext cx="0" cy="26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A439E6-4247-B845-AD3F-DBDF29384A8C}"/>
              </a:ext>
            </a:extLst>
          </p:cNvPr>
          <p:cNvSpPr/>
          <p:nvPr/>
        </p:nvSpPr>
        <p:spPr>
          <a:xfrm>
            <a:off x="7669530" y="4548505"/>
            <a:ext cx="2514600" cy="800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Compute f-score to determine model accuracy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336B42-F543-EB4D-920D-F3E918DFEEA3}"/>
              </a:ext>
            </a:extLst>
          </p:cNvPr>
          <p:cNvCxnSpPr>
            <a:cxnSpLocks/>
          </p:cNvCxnSpPr>
          <p:nvPr/>
        </p:nvCxnSpPr>
        <p:spPr>
          <a:xfrm>
            <a:off x="8919210" y="4281805"/>
            <a:ext cx="0" cy="26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AA9D55-D2F2-A844-BB1B-E89344760D71}"/>
              </a:ext>
            </a:extLst>
          </p:cNvPr>
          <p:cNvSpPr/>
          <p:nvPr/>
        </p:nvSpPr>
        <p:spPr>
          <a:xfrm>
            <a:off x="7661910" y="5615305"/>
            <a:ext cx="2514600" cy="8001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Use model to evaluate Exoplanet Archive test data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FA87DA-6BD3-214F-9284-8BC5365BE991}"/>
              </a:ext>
            </a:extLst>
          </p:cNvPr>
          <p:cNvCxnSpPr>
            <a:cxnSpLocks/>
          </p:cNvCxnSpPr>
          <p:nvPr/>
        </p:nvCxnSpPr>
        <p:spPr>
          <a:xfrm>
            <a:off x="8926830" y="5348605"/>
            <a:ext cx="0" cy="26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898C996-8511-6144-8ADC-15A4C426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74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32B2-EC74-9041-A2F1-60C7B611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148590"/>
            <a:ext cx="10515600" cy="891541"/>
          </a:xfrm>
        </p:spPr>
        <p:txBody>
          <a:bodyPr>
            <a:normAutofit/>
          </a:bodyPr>
          <a:lstStyle/>
          <a:p>
            <a:r>
              <a:rPr lang="en-US" sz="54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E1836-01A8-D345-B641-FAAA83298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68730"/>
            <a:ext cx="6549390" cy="4942524"/>
          </a:xfrm>
        </p:spPr>
        <p:txBody>
          <a:bodyPr>
            <a:normAutofit/>
          </a:bodyPr>
          <a:lstStyle/>
          <a:p>
            <a:r>
              <a:rPr lang="en-US" sz="2000" b="1" dirty="0"/>
              <a:t>1505 exoplanets out of 26000+ </a:t>
            </a:r>
            <a:r>
              <a:rPr lang="en-US" sz="2000" dirty="0"/>
              <a:t>in dataset were suitable for model evaluation</a:t>
            </a:r>
          </a:p>
          <a:p>
            <a:r>
              <a:rPr lang="en-US" sz="2000" dirty="0"/>
              <a:t>Selected </a:t>
            </a:r>
            <a:r>
              <a:rPr lang="en-US" sz="2000" b="1" dirty="0"/>
              <a:t>3/5</a:t>
            </a:r>
            <a:r>
              <a:rPr lang="en-US" sz="2000" dirty="0"/>
              <a:t> highest accuracy classifiers in original list</a:t>
            </a:r>
          </a:p>
          <a:p>
            <a:r>
              <a:rPr lang="en-US" sz="2000" dirty="0"/>
              <a:t>Original choice of Classifier was </a:t>
            </a:r>
            <a:r>
              <a:rPr lang="en-US" sz="2000" u="sng" dirty="0"/>
              <a:t>KNN Classifier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7/1505</a:t>
            </a:r>
            <a:r>
              <a:rPr lang="en-US" sz="1600" dirty="0"/>
              <a:t> (0.5%) marked as habitable, 1498 non-habitable</a:t>
            </a:r>
          </a:p>
          <a:p>
            <a:pPr lvl="1"/>
            <a:r>
              <a:rPr lang="en-US" sz="1600" b="1" dirty="0"/>
              <a:t>K2-3 d</a:t>
            </a:r>
            <a:r>
              <a:rPr lang="en-US" sz="1600" dirty="0"/>
              <a:t>, </a:t>
            </a:r>
            <a:r>
              <a:rPr lang="en-US" sz="1600" b="1" dirty="0"/>
              <a:t>Kepler-1652 b</a:t>
            </a:r>
            <a:r>
              <a:rPr lang="en-US" sz="1600" dirty="0"/>
              <a:t> [x 3], </a:t>
            </a:r>
            <a:r>
              <a:rPr lang="en-US" sz="1600" b="1" dirty="0"/>
              <a:t>Kepler-1653 b</a:t>
            </a:r>
            <a:r>
              <a:rPr lang="en-US" sz="1600" dirty="0"/>
              <a:t> [x 2], </a:t>
            </a:r>
            <a:r>
              <a:rPr lang="en-US" sz="1600" b="1" dirty="0"/>
              <a:t>PDS 70 b</a:t>
            </a:r>
          </a:p>
          <a:p>
            <a:r>
              <a:rPr lang="en-US" sz="2000" dirty="0"/>
              <a:t>Random Forest Classifier had highest accuracy (100%)</a:t>
            </a:r>
          </a:p>
          <a:p>
            <a:pPr lvl="1"/>
            <a:r>
              <a:rPr lang="en-US" sz="1600" dirty="0"/>
              <a:t>43/1505 marked as habitable</a:t>
            </a:r>
          </a:p>
          <a:p>
            <a:r>
              <a:rPr lang="en-US" sz="2000" dirty="0"/>
              <a:t>SVM One-Class Classifier is best for data of this nature</a:t>
            </a:r>
          </a:p>
          <a:p>
            <a:pPr lvl="1"/>
            <a:r>
              <a:rPr lang="en-US" sz="1600" dirty="0"/>
              <a:t>Low accuracy is a downside</a:t>
            </a:r>
          </a:p>
          <a:p>
            <a:pPr lvl="1"/>
            <a:r>
              <a:rPr lang="en-US" sz="1600" b="1" dirty="0"/>
              <a:t>Accounts for imbalanced data</a:t>
            </a:r>
          </a:p>
          <a:p>
            <a:pPr lvl="1"/>
            <a:r>
              <a:rPr lang="en-US" sz="1500" dirty="0"/>
              <a:t>Most effectively trained model of the set: </a:t>
            </a:r>
            <a:r>
              <a:rPr lang="en-US" sz="1500" u="sng" dirty="0">
                <a:solidFill>
                  <a:srgbClr val="FF0000"/>
                </a:solidFill>
              </a:rPr>
              <a:t>244/1505</a:t>
            </a:r>
            <a:r>
              <a:rPr lang="en-US" sz="1500" dirty="0"/>
              <a:t> marked habitable</a:t>
            </a:r>
          </a:p>
          <a:p>
            <a:r>
              <a:rPr lang="en-US" sz="2000" dirty="0"/>
              <a:t>Common Exoplanets across all Classifiers:</a:t>
            </a:r>
          </a:p>
          <a:p>
            <a:pPr lvl="1"/>
            <a:r>
              <a:rPr lang="en-US" sz="1600" b="1" dirty="0">
                <a:solidFill>
                  <a:srgbClr val="002060"/>
                </a:solidFill>
              </a:rPr>
              <a:t>K2-3 d</a:t>
            </a:r>
          </a:p>
          <a:p>
            <a:pPr lvl="1"/>
            <a:r>
              <a:rPr lang="en-US" sz="1600" b="1" dirty="0">
                <a:solidFill>
                  <a:srgbClr val="002060"/>
                </a:solidFill>
              </a:rPr>
              <a:t>Kepler-1652 b </a:t>
            </a:r>
            <a:r>
              <a:rPr lang="en-US" sz="1600" dirty="0"/>
              <a:t>system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E445A5-BA98-4047-8C75-20626FB5A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506685"/>
              </p:ext>
            </p:extLst>
          </p:nvPr>
        </p:nvGraphicFramePr>
        <p:xfrm>
          <a:off x="7109460" y="491066"/>
          <a:ext cx="4959351" cy="4148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428327499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389521011"/>
                    </a:ext>
                  </a:extLst>
                </a:gridCol>
                <a:gridCol w="1565910">
                  <a:extLst>
                    <a:ext uri="{9D8B030D-6E8A-4147-A177-3AD203B41FA5}">
                      <a16:colId xmlns:a16="http://schemas.microsoft.com/office/drawing/2014/main" val="1535241264"/>
                    </a:ext>
                  </a:extLst>
                </a:gridCol>
                <a:gridCol w="993141">
                  <a:extLst>
                    <a:ext uri="{9D8B030D-6E8A-4147-A177-3AD203B41FA5}">
                      <a16:colId xmlns:a16="http://schemas.microsoft.com/office/drawing/2014/main" val="2614170474"/>
                    </a:ext>
                  </a:extLst>
                </a:gridCol>
              </a:tblGrid>
              <a:tr h="10717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Classification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No. of identified Habitable Planets,</a:t>
                      </a:r>
                    </a:p>
                    <a:p>
                      <a:pPr algn="ctr"/>
                      <a:r>
                        <a:rPr lang="en-US" sz="1600" dirty="0"/>
                        <a:t>No. of Unique Star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Balanced training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664968"/>
                  </a:ext>
                </a:extLst>
              </a:tr>
              <a:tr h="6430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813532"/>
                  </a:ext>
                </a:extLst>
              </a:tr>
              <a:tr h="5172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K-Nearest-Neighbors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082321"/>
                  </a:ext>
                </a:extLst>
              </a:tr>
              <a:tr h="5172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Random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774112"/>
                  </a:ext>
                </a:extLst>
              </a:tr>
              <a:tr h="5172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Support-Vector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23.38%</a:t>
                      </a:r>
                    </a:p>
                    <a:p>
                      <a:pPr algn="ctr"/>
                      <a:r>
                        <a:rPr lang="en-US" dirty="0"/>
                        <a:t>(f-score)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244</a:t>
                      </a:r>
                    </a:p>
                    <a:p>
                      <a:pPr algn="ct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114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5763E47-1BC1-8F4E-8A92-B1CF2FFEE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0" b="24719"/>
          <a:stretch/>
        </p:blipFill>
        <p:spPr>
          <a:xfrm>
            <a:off x="6326923" y="5370088"/>
            <a:ext cx="2856230" cy="1312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4A05C5-172D-274B-BFD9-0552B9AE2351}"/>
              </a:ext>
            </a:extLst>
          </p:cNvPr>
          <p:cNvSpPr txBox="1"/>
          <p:nvPr/>
        </p:nvSpPr>
        <p:spPr>
          <a:xfrm>
            <a:off x="6326923" y="6221257"/>
            <a:ext cx="188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Artistic Depiction: Earth vs. Kepler 1652-b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9B927-45B8-3142-AE33-6B6A51CB0435}"/>
              </a:ext>
            </a:extLst>
          </p:cNvPr>
          <p:cNvSpPr txBox="1"/>
          <p:nvPr/>
        </p:nvSpPr>
        <p:spPr>
          <a:xfrm>
            <a:off x="7755038" y="4612486"/>
            <a:ext cx="409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Table summarizing Classifier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D9BD9-0CB9-8C41-9A48-B8424CB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8368-F266-8C45-9B15-A83192136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69" y="0"/>
            <a:ext cx="4495799" cy="1099595"/>
          </a:xfrm>
        </p:spPr>
        <p:txBody>
          <a:bodyPr>
            <a:normAutofit/>
          </a:bodyPr>
          <a:lstStyle/>
          <a:p>
            <a:r>
              <a:rPr lang="en-US" sz="5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4C3F-5E8A-CC46-B8C7-795112E1E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5" y="2164466"/>
            <a:ext cx="4274915" cy="2627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References</a:t>
            </a:r>
          </a:p>
          <a:p>
            <a:pPr marL="0" indent="0">
              <a:buNone/>
            </a:pPr>
            <a:r>
              <a:rPr lang="en-US" sz="1600" dirty="0"/>
              <a:t>[1] https://</a:t>
            </a:r>
            <a:r>
              <a:rPr lang="en-US" sz="1600" dirty="0" err="1"/>
              <a:t>exoplanetarchive.ipac.caltech.edu</a:t>
            </a:r>
            <a:r>
              <a:rPr lang="en-US" sz="1600" dirty="0"/>
              <a:t>/</a:t>
            </a:r>
          </a:p>
          <a:p>
            <a:pPr marL="0" indent="0">
              <a:buNone/>
            </a:pPr>
            <a:r>
              <a:rPr lang="en-US" sz="1600" dirty="0"/>
              <a:t>[2] 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rkmisra</a:t>
            </a:r>
            <a:r>
              <a:rPr lang="en-US" sz="1600" dirty="0"/>
              <a:t>/cs229_project</a:t>
            </a:r>
          </a:p>
          <a:p>
            <a:pPr marL="0" indent="0">
              <a:buNone/>
            </a:pPr>
            <a:r>
              <a:rPr lang="en-US" sz="1600" dirty="0"/>
              <a:t>[3] https://</a:t>
            </a:r>
            <a:r>
              <a:rPr lang="en-US" sz="1600" dirty="0" err="1"/>
              <a:t>machinelearningmastery.com</a:t>
            </a:r>
            <a:r>
              <a:rPr lang="en-US" sz="1600" dirty="0"/>
              <a:t>/one-class-classification-algorithms/</a:t>
            </a:r>
          </a:p>
          <a:p>
            <a:pPr marL="0" indent="0">
              <a:buNone/>
            </a:pPr>
            <a:r>
              <a:rPr lang="en-US" sz="1600" dirty="0"/>
              <a:t>[4] doi:10.6062/jcis.2016.07.03.0112</a:t>
            </a:r>
          </a:p>
          <a:p>
            <a:pPr marL="0" indent="0">
              <a:buNone/>
            </a:pPr>
            <a:r>
              <a:rPr lang="en-US" sz="1600" dirty="0"/>
              <a:t>[5] http://</a:t>
            </a:r>
            <a:r>
              <a:rPr lang="en-US" sz="1600" dirty="0" err="1"/>
              <a:t>www.exoplanets.org</a:t>
            </a:r>
            <a:r>
              <a:rPr lang="en-US" sz="1600" dirty="0"/>
              <a:t>/</a:t>
            </a:r>
            <a:r>
              <a:rPr lang="en-US" sz="1600" dirty="0" err="1"/>
              <a:t>cps.html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3A2ED9-F7DE-954C-8118-5C38CDFA84EB}"/>
              </a:ext>
            </a:extLst>
          </p:cNvPr>
          <p:cNvSpPr txBox="1">
            <a:spLocks/>
          </p:cNvSpPr>
          <p:nvPr/>
        </p:nvSpPr>
        <p:spPr>
          <a:xfrm>
            <a:off x="319269" y="1192191"/>
            <a:ext cx="7402286" cy="5162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300" dirty="0"/>
          </a:p>
          <a:p>
            <a:r>
              <a:rPr lang="en-US" sz="2200" dirty="0"/>
              <a:t>The motive of this project has been achieved with respect to building a working classifier on the Exoplanet Archive data and testing various Machine Learning methods on it</a:t>
            </a:r>
          </a:p>
          <a:p>
            <a:r>
              <a:rPr lang="en-US" sz="2200" dirty="0"/>
              <a:t>The initially preferred classifier algorithm was </a:t>
            </a:r>
            <a:r>
              <a:rPr lang="en-US" sz="2200" b="1" dirty="0"/>
              <a:t>KNN</a:t>
            </a:r>
          </a:p>
          <a:p>
            <a:r>
              <a:rPr lang="en-US" sz="2200" dirty="0"/>
              <a:t>The sparse dataset brings challenges leading to a smaller and imbalanced training dataset</a:t>
            </a:r>
          </a:p>
          <a:p>
            <a:r>
              <a:rPr lang="en-US" sz="2200" dirty="0"/>
              <a:t>The </a:t>
            </a:r>
            <a:r>
              <a:rPr lang="en-US" sz="2200" b="1" dirty="0"/>
              <a:t>SVM One-Class Classification </a:t>
            </a:r>
            <a:r>
              <a:rPr lang="en-US" sz="2200" dirty="0"/>
              <a:t>technique rectifies the imbalance and is more generous with its classification of habitable planets</a:t>
            </a:r>
          </a:p>
          <a:p>
            <a:r>
              <a:rPr lang="en-US" sz="2200" dirty="0"/>
              <a:t>This project can be useful in </a:t>
            </a:r>
            <a:r>
              <a:rPr lang="en-US" sz="2200" u="sng" dirty="0"/>
              <a:t>identifying potentially habitable worlds </a:t>
            </a:r>
            <a:r>
              <a:rPr lang="en-US" sz="2200" dirty="0"/>
              <a:t>and in concentrating efforts in interplanetary travel, extraterrestrial outreach, and the search for life outside of Earth</a:t>
            </a:r>
          </a:p>
          <a:p>
            <a:r>
              <a:rPr lang="en-US" sz="2200" dirty="0"/>
              <a:t>Next Steps include Feature Engineering and exploration of Deep Learning Classifiers</a:t>
            </a:r>
          </a:p>
          <a:p>
            <a:r>
              <a:rPr lang="en-US" sz="2200" dirty="0"/>
              <a:t>Machine Learning is a powerful tool for analyzing large 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76D3A-D866-E544-9BC4-733D71BA8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B06-A5D9-7F41-B9B6-D86D2011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Acknowledgements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24591-E478-F64E-B1A9-67F1A56D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I would like to thank the NASA Space Grant program and Arizona Space Grant Consortium for their support without which this project would not be possible</a:t>
            </a:r>
          </a:p>
          <a:p>
            <a:pPr algn="ctr"/>
            <a:r>
              <a:rPr lang="en-US" dirty="0"/>
              <a:t>I would like to thank the ASU/NASA Space Grant Staff for their support, guidance and numerous opportunities</a:t>
            </a:r>
          </a:p>
          <a:p>
            <a:pPr algn="ctr"/>
            <a:r>
              <a:rPr lang="en-US" dirty="0"/>
              <a:t>I would like to thank Professor Huan Liu at ASU for supporting this project in the Data Mining &amp; Machine Learning (DMML) lab </a:t>
            </a:r>
          </a:p>
          <a:p>
            <a:pPr algn="ctr"/>
            <a:r>
              <a:rPr lang="en-US" dirty="0"/>
              <a:t>I would like to thank my mentor Kaize Ding from the DMML for mentoring me throughout this project, answering all my questions, and helping me through the research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C4D7F-8D58-374C-B7B5-534DACC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5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C7327A9-120C-1144-B4AA-7CA550330150}"/>
              </a:ext>
            </a:extLst>
          </p:cNvPr>
          <p:cNvSpPr/>
          <p:nvPr/>
        </p:nvSpPr>
        <p:spPr>
          <a:xfrm>
            <a:off x="1898248" y="1539433"/>
            <a:ext cx="8576841" cy="39353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901F4-708D-AC4D-A4D7-DF4D38F1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63144"/>
            <a:ext cx="868792" cy="8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55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1041</Words>
  <Application>Microsoft Macintosh PowerPoint</Application>
  <PresentationFormat>Widescreen</PresentationFormat>
  <Paragraphs>127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Exoplanet Classification using Data Mining</vt:lpstr>
      <vt:lpstr>Introduction</vt:lpstr>
      <vt:lpstr>Data and Approach</vt:lpstr>
      <vt:lpstr>Methods</vt:lpstr>
      <vt:lpstr>Methods [Contd.]</vt:lpstr>
      <vt:lpstr>Results</vt:lpstr>
      <vt:lpstr>Conclusions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Mohit Doshi (Student)</dc:creator>
  <cp:lastModifiedBy>Mohit Doshi (Student)</cp:lastModifiedBy>
  <cp:revision>62</cp:revision>
  <dcterms:created xsi:type="dcterms:W3CDTF">2021-04-02T16:51:43Z</dcterms:created>
  <dcterms:modified xsi:type="dcterms:W3CDTF">2021-04-03T01:51:23Z</dcterms:modified>
</cp:coreProperties>
</file>